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10972800"/>
  <p:notesSz cx="10972800" cy="14630400"/>
  <p:defaultTextStyle>
    <a:defPPr>
      <a:defRPr lang="ar-IQ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4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289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qt.io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oc.qt.i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hyperlink" Target="http://forum.qt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1410" y="152584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Setting up Qt on Your Laptop: A Step-by-Step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01410" y="399234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Qt is a versatile cross-platform application development framework, allowing you to craft desktop, mobile, and embedded applications from a single codebase. Whether you opt for its open-source or commercial licensing, Qt offers a powerful toolkit for creating feature-rich and visually appealing software. This guide walks you through setting up Qt on your laptop to start your development journey smoothly.</a:t>
            </a:r>
            <a:endParaRPr lang="en-US" sz="2400" b="1" dirty="0"/>
          </a:p>
        </p:txBody>
      </p:sp>
      <p:sp>
        <p:nvSpPr>
          <p:cNvPr id="5" name="Shape 2"/>
          <p:cNvSpPr/>
          <p:nvPr/>
        </p:nvSpPr>
        <p:spPr>
          <a:xfrm>
            <a:off x="793790" y="775442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7" name="Text 3"/>
          <p:cNvSpPr/>
          <p:nvPr/>
        </p:nvSpPr>
        <p:spPr>
          <a:xfrm>
            <a:off x="801410" y="7929113"/>
            <a:ext cx="188440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taqi hikmat</a:t>
            </a:r>
            <a:endParaRPr lang="en-US" sz="2200" dirty="0"/>
          </a:p>
        </p:txBody>
      </p:sp>
      <p:pic>
        <p:nvPicPr>
          <p:cNvPr id="1028" name="Picture 4" descr="Qt Creator Free Download">
            <a:extLst>
              <a:ext uri="{FF2B5EF4-FFF2-40B4-BE49-F238E27FC236}">
                <a16:creationId xmlns:a16="http://schemas.microsoft.com/office/drawing/2014/main" id="{AA8E9A57-4375-039B-79F1-93CAFC468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280" y="1923480"/>
            <a:ext cx="5623917" cy="67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مستطيل 8">
            <a:extLst>
              <a:ext uri="{FF2B5EF4-FFF2-40B4-BE49-F238E27FC236}">
                <a16:creationId xmlns:a16="http://schemas.microsoft.com/office/drawing/2014/main" id="{0536BD69-40C5-EB4E-AD51-9050D9189AEB}"/>
              </a:ext>
            </a:extLst>
          </p:cNvPr>
          <p:cNvSpPr/>
          <p:nvPr/>
        </p:nvSpPr>
        <p:spPr>
          <a:xfrm>
            <a:off x="12727858" y="10456606"/>
            <a:ext cx="1902542" cy="516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969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Prerequisites: Software You'll Need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309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5" name="Text 2"/>
          <p:cNvSpPr/>
          <p:nvPr/>
        </p:nvSpPr>
        <p:spPr>
          <a:xfrm>
            <a:off x="7017306" y="4309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Operating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800243"/>
            <a:ext cx="2927747" cy="1814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Qt supports Windows (7+), macOS (10.13+), and various Linux distributions. Ensure your OS meets the minimum requirements.</a:t>
            </a:r>
            <a:endParaRPr lang="en-US" b="1" dirty="0"/>
          </a:p>
        </p:txBody>
      </p:sp>
      <p:sp>
        <p:nvSpPr>
          <p:cNvPr id="7" name="Shape 4"/>
          <p:cNvSpPr/>
          <p:nvPr/>
        </p:nvSpPr>
        <p:spPr>
          <a:xfrm>
            <a:off x="10171867" y="43098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8" name="Text 5"/>
          <p:cNvSpPr/>
          <p:nvPr/>
        </p:nvSpPr>
        <p:spPr>
          <a:xfrm>
            <a:off x="10908983" y="4309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IDE/Text Editor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48002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Qt Creator is </a:t>
            </a:r>
            <a:r>
              <a:rPr lang="en-US" sz="20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recommended</a:t>
            </a:r>
            <a:r>
              <a:rPr lang="en-US" sz="20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but Visual </a:t>
            </a:r>
            <a:r>
              <a:rPr lang="en-US" sz="20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Studio</a:t>
            </a:r>
            <a:r>
              <a:rPr lang="en-US" sz="20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your preferred text editor can also be used for coding.</a:t>
            </a:r>
            <a:endParaRPr lang="en-US" sz="2000" b="1" dirty="0"/>
          </a:p>
        </p:txBody>
      </p:sp>
      <p:sp>
        <p:nvSpPr>
          <p:cNvPr id="10" name="Shape 7"/>
          <p:cNvSpPr/>
          <p:nvPr/>
        </p:nvSpPr>
        <p:spPr>
          <a:xfrm>
            <a:off x="6280190" y="70967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11" name="Text 8"/>
          <p:cNvSpPr/>
          <p:nvPr/>
        </p:nvSpPr>
        <p:spPr>
          <a:xfrm>
            <a:off x="7017306" y="7096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Compiler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7587139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GCC (Linux), MSVC (Windows), or Clang (macOS) are necessary for compiling your Qt applications. These are often bundled with Qt.</a:t>
            </a:r>
            <a:endParaRPr lang="en-US" sz="2400" b="1" dirty="0"/>
          </a:p>
        </p:txBody>
      </p:sp>
      <p:sp>
        <p:nvSpPr>
          <p:cNvPr id="13" name="مستطيل 12">
            <a:extLst>
              <a:ext uri="{FF2B5EF4-FFF2-40B4-BE49-F238E27FC236}">
                <a16:creationId xmlns:a16="http://schemas.microsoft.com/office/drawing/2014/main" id="{652B23BB-E599-C603-9E4A-002A0662D446}"/>
              </a:ext>
            </a:extLst>
          </p:cNvPr>
          <p:cNvSpPr/>
          <p:nvPr/>
        </p:nvSpPr>
        <p:spPr>
          <a:xfrm>
            <a:off x="12727858" y="10456606"/>
            <a:ext cx="1902542" cy="516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" y="312554"/>
            <a:ext cx="14630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1: Download the Qt Installer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778289" y="1642968"/>
            <a:ext cx="3538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Visit Qt Website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205525" y="2572129"/>
            <a:ext cx="4424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Navigate to the official Qt website by typing </a:t>
            </a:r>
            <a:r>
              <a:rPr lang="en-US" sz="2400" b="1" u="sng" kern="0" spc="-36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qt.io/download</a:t>
            </a:r>
            <a:r>
              <a:rPr lang="en-US" sz="24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your browser.</a:t>
            </a:r>
            <a:endParaRPr lang="en-US" sz="2400" b="1" dirty="0"/>
          </a:p>
        </p:txBody>
      </p:sp>
      <p:sp>
        <p:nvSpPr>
          <p:cNvPr id="5" name="Text 3"/>
          <p:cNvSpPr/>
          <p:nvPr/>
        </p:nvSpPr>
        <p:spPr>
          <a:xfrm>
            <a:off x="5239578" y="1642968"/>
            <a:ext cx="3538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Choose Your Installer</a:t>
            </a:r>
            <a:endParaRPr lang="en-US" sz="2400" b="1" dirty="0"/>
          </a:p>
        </p:txBody>
      </p:sp>
      <p:sp>
        <p:nvSpPr>
          <p:cNvPr id="6" name="Text 4"/>
          <p:cNvSpPr/>
          <p:nvPr/>
        </p:nvSpPr>
        <p:spPr>
          <a:xfrm>
            <a:off x="4934808" y="2572129"/>
            <a:ext cx="414766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the installer tailored to your operating system to ensure compatibility.</a:t>
            </a:r>
            <a:endParaRPr lang="en-US" sz="2400" b="1" dirty="0"/>
          </a:p>
        </p:txBody>
      </p:sp>
      <p:sp>
        <p:nvSpPr>
          <p:cNvPr id="7" name="Text 5"/>
          <p:cNvSpPr/>
          <p:nvPr/>
        </p:nvSpPr>
        <p:spPr>
          <a:xfrm>
            <a:off x="11263450" y="1632369"/>
            <a:ext cx="35381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Qt Account</a:t>
            </a:r>
            <a:endParaRPr lang="en-US" sz="2400" b="1" dirty="0"/>
          </a:p>
        </p:txBody>
      </p:sp>
      <p:sp>
        <p:nvSpPr>
          <p:cNvPr id="8" name="Text 6"/>
          <p:cNvSpPr/>
          <p:nvPr/>
        </p:nvSpPr>
        <p:spPr>
          <a:xfrm>
            <a:off x="9374912" y="2545123"/>
            <a:ext cx="517668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b="1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prepared to create a Qt account if you don't have one already, as it's often required for downloading the installer.</a:t>
            </a:r>
            <a:endParaRPr lang="en-US" sz="2400" b="1" dirty="0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D362EAD9-183B-44C7-8163-5FAF7F5249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20" t="12493" r="14314" b="6121"/>
          <a:stretch/>
        </p:blipFill>
        <p:spPr>
          <a:xfrm>
            <a:off x="9229340" y="5455337"/>
            <a:ext cx="5401060" cy="3308341"/>
          </a:xfrm>
          <a:prstGeom prst="rect">
            <a:avLst/>
          </a:prstGeom>
        </p:spPr>
      </p:pic>
      <p:pic>
        <p:nvPicPr>
          <p:cNvPr id="12" name="صورة 11">
            <a:extLst>
              <a:ext uri="{FF2B5EF4-FFF2-40B4-BE49-F238E27FC236}">
                <a16:creationId xmlns:a16="http://schemas.microsoft.com/office/drawing/2014/main" id="{D10BA30C-DA78-9D5C-262A-1AE36482BE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92" t="17853" r="9615"/>
          <a:stretch/>
        </p:blipFill>
        <p:spPr>
          <a:xfrm>
            <a:off x="-71508" y="5801108"/>
            <a:ext cx="5006316" cy="2599563"/>
          </a:xfrm>
          <a:prstGeom prst="rect">
            <a:avLst/>
          </a:prstGeom>
        </p:spPr>
      </p:pic>
      <p:pic>
        <p:nvPicPr>
          <p:cNvPr id="14" name="صورة 13">
            <a:extLst>
              <a:ext uri="{FF2B5EF4-FFF2-40B4-BE49-F238E27FC236}">
                <a16:creationId xmlns:a16="http://schemas.microsoft.com/office/drawing/2014/main" id="{06E159FE-2E4C-2783-D622-CC01CA8725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947" t="41041" r="52318" b="5500"/>
          <a:stretch/>
        </p:blipFill>
        <p:spPr>
          <a:xfrm>
            <a:off x="4934808" y="5948389"/>
            <a:ext cx="3539613" cy="2305000"/>
          </a:xfrm>
          <a:prstGeom prst="rect">
            <a:avLst/>
          </a:prstGeom>
        </p:spPr>
      </p:pic>
      <p:sp>
        <p:nvSpPr>
          <p:cNvPr id="15" name="مستطيل 14">
            <a:extLst>
              <a:ext uri="{FF2B5EF4-FFF2-40B4-BE49-F238E27FC236}">
                <a16:creationId xmlns:a16="http://schemas.microsoft.com/office/drawing/2014/main" id="{59B3E7A7-F2FA-06E2-D1EC-9950B72909F4}"/>
              </a:ext>
            </a:extLst>
          </p:cNvPr>
          <p:cNvSpPr/>
          <p:nvPr/>
        </p:nvSpPr>
        <p:spPr>
          <a:xfrm>
            <a:off x="12727858" y="10456606"/>
            <a:ext cx="1902542" cy="516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422815" y="-85360"/>
            <a:ext cx="47384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2: Run the Qt Installer</a:t>
            </a:r>
            <a:endParaRPr lang="en-US" sz="3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1" y="971364"/>
            <a:ext cx="599922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94618" y="1122487"/>
            <a:ext cx="2999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Sign In</a:t>
            </a:r>
            <a:endParaRPr lang="en-US" sz="2800" dirty="0"/>
          </a:p>
        </p:txBody>
      </p:sp>
      <p:sp>
        <p:nvSpPr>
          <p:cNvPr id="7" name="Text 2"/>
          <p:cNvSpPr/>
          <p:nvPr/>
        </p:nvSpPr>
        <p:spPr>
          <a:xfrm>
            <a:off x="1132553" y="1746245"/>
            <a:ext cx="71555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your Qt account credentials to log in.</a:t>
            </a:r>
            <a:endParaRPr lang="en-US" sz="28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31" y="5203432"/>
            <a:ext cx="599922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94618" y="5310444"/>
            <a:ext cx="2999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 Version</a:t>
            </a:r>
            <a:endParaRPr lang="en-US" sz="2800" dirty="0"/>
          </a:p>
        </p:txBody>
      </p:sp>
      <p:sp>
        <p:nvSpPr>
          <p:cNvPr id="10" name="Text 4"/>
          <p:cNvSpPr/>
          <p:nvPr/>
        </p:nvSpPr>
        <p:spPr>
          <a:xfrm>
            <a:off x="966405" y="6009323"/>
            <a:ext cx="71555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the Qt version you wish to install (e.g., Qt 6.x).</a:t>
            </a:r>
            <a:endParaRPr lang="en-US" sz="2800" dirty="0"/>
          </a:p>
        </p:txBody>
      </p:sp>
      <p:pic>
        <p:nvPicPr>
          <p:cNvPr id="15" name="صورة 14" descr="صورة تحتوي على لقطة شاشة, برمجيات, برامج الوسائط المتعددة, نص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E286FDC8-C8EE-EA4A-420B-C21985C593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926" t="6404" r="16001" b="18856"/>
          <a:stretch/>
        </p:blipFill>
        <p:spPr>
          <a:xfrm>
            <a:off x="8642555" y="1559087"/>
            <a:ext cx="5837166" cy="3762874"/>
          </a:xfrm>
          <a:prstGeom prst="rect">
            <a:avLst/>
          </a:prstGeom>
        </p:spPr>
      </p:pic>
      <p:pic>
        <p:nvPicPr>
          <p:cNvPr id="19" name="صورة 18" descr="صورة تحتوي على نص, برمجيات, لقطة شاشة, برامج الوسائط المتعددة&#10;&#10;قد يكون المحتوى المعد بواسطة الذكاء الاصطناعي غير صحيح.">
            <a:extLst>
              <a:ext uri="{FF2B5EF4-FFF2-40B4-BE49-F238E27FC236}">
                <a16:creationId xmlns:a16="http://schemas.microsoft.com/office/drawing/2014/main" id="{72FA864C-7F32-0812-F801-709D209275E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717" t="5540" r="16210" b="17038"/>
          <a:stretch/>
        </p:blipFill>
        <p:spPr>
          <a:xfrm>
            <a:off x="8793235" y="6683139"/>
            <a:ext cx="5837165" cy="3887082"/>
          </a:xfrm>
          <a:prstGeom prst="rect">
            <a:avLst/>
          </a:prstGeom>
        </p:spPr>
      </p:pic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B39FE074-0BE3-9956-C57D-601648558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97" y="8343192"/>
            <a:ext cx="599922" cy="566976"/>
          </a:xfrm>
          <a:prstGeom prst="rect">
            <a:avLst/>
          </a:prstGeom>
        </p:spPr>
      </p:pic>
      <p:sp>
        <p:nvSpPr>
          <p:cNvPr id="24" name="Text 5">
            <a:extLst>
              <a:ext uri="{FF2B5EF4-FFF2-40B4-BE49-F238E27FC236}">
                <a16:creationId xmlns:a16="http://schemas.microsoft.com/office/drawing/2014/main" id="{54F69A26-7E63-E81B-0B1C-1CBE3D094558}"/>
              </a:ext>
            </a:extLst>
          </p:cNvPr>
          <p:cNvSpPr/>
          <p:nvPr/>
        </p:nvSpPr>
        <p:spPr>
          <a:xfrm>
            <a:off x="1256684" y="8455633"/>
            <a:ext cx="29999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Choose Components</a:t>
            </a:r>
            <a:endParaRPr lang="en-US" sz="2800" dirty="0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A335101D-029A-F12E-5B06-756B58C2BCA2}"/>
              </a:ext>
            </a:extLst>
          </p:cNvPr>
          <p:cNvSpPr/>
          <p:nvPr/>
        </p:nvSpPr>
        <p:spPr>
          <a:xfrm>
            <a:off x="1194618" y="9048878"/>
            <a:ext cx="7155591" cy="12727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Pick Qt libraries, Qt Creator, and essential tools. Consider including Qt Design Studio for UI design.</a:t>
            </a:r>
            <a:endParaRPr lang="en-US" sz="2800" dirty="0"/>
          </a:p>
        </p:txBody>
      </p:sp>
      <p:sp>
        <p:nvSpPr>
          <p:cNvPr id="26" name="مستطيل 25">
            <a:extLst>
              <a:ext uri="{FF2B5EF4-FFF2-40B4-BE49-F238E27FC236}">
                <a16:creationId xmlns:a16="http://schemas.microsoft.com/office/drawing/2014/main" id="{DA348CA2-7882-6CF2-F303-6AC9DB237E71}"/>
              </a:ext>
            </a:extLst>
          </p:cNvPr>
          <p:cNvSpPr/>
          <p:nvPr/>
        </p:nvSpPr>
        <p:spPr>
          <a:xfrm>
            <a:off x="12285406" y="10570221"/>
            <a:ext cx="2698955" cy="40257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37753" y="123842"/>
            <a:ext cx="8954893" cy="82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3: Configure Installation Settings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62888" y="2551734"/>
            <a:ext cx="30480" cy="6271141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ar-IQ" sz="2400"/>
          </a:p>
        </p:txBody>
      </p:sp>
      <p:sp>
        <p:nvSpPr>
          <p:cNvPr id="5" name="Shape 2"/>
          <p:cNvSpPr/>
          <p:nvPr/>
        </p:nvSpPr>
        <p:spPr>
          <a:xfrm>
            <a:off x="1187559" y="304679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ar-IQ" sz="2400"/>
          </a:p>
        </p:txBody>
      </p:sp>
      <p:sp>
        <p:nvSpPr>
          <p:cNvPr id="6" name="Shape 3"/>
          <p:cNvSpPr/>
          <p:nvPr/>
        </p:nvSpPr>
        <p:spPr>
          <a:xfrm>
            <a:off x="707737" y="28068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 sz="2400"/>
          </a:p>
        </p:txBody>
      </p:sp>
      <p:sp>
        <p:nvSpPr>
          <p:cNvPr id="7" name="Text 4"/>
          <p:cNvSpPr/>
          <p:nvPr/>
        </p:nvSpPr>
        <p:spPr>
          <a:xfrm>
            <a:off x="792807" y="28493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96958" y="2778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 Directory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039124" y="33171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where Qt will be installed (e.g., C:\Qt\6.7.0).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1187559" y="4580559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ar-IQ" sz="2400"/>
          </a:p>
        </p:txBody>
      </p:sp>
      <p:sp>
        <p:nvSpPr>
          <p:cNvPr id="11" name="Shape 8"/>
          <p:cNvSpPr/>
          <p:nvPr/>
        </p:nvSpPr>
        <p:spPr>
          <a:xfrm>
            <a:off x="707737" y="43406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 sz="2400"/>
          </a:p>
        </p:txBody>
      </p:sp>
      <p:sp>
        <p:nvSpPr>
          <p:cNvPr id="12" name="Text 9"/>
          <p:cNvSpPr/>
          <p:nvPr/>
        </p:nvSpPr>
        <p:spPr>
          <a:xfrm>
            <a:off x="792807" y="438315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096958" y="43123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Select Compilers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039124" y="4850950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the compilers you want to use (e.g., MinGW for Windows).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1187559" y="6477225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ar-IQ" sz="2400"/>
          </a:p>
        </p:txBody>
      </p:sp>
      <p:sp>
        <p:nvSpPr>
          <p:cNvPr id="16" name="Shape 13"/>
          <p:cNvSpPr/>
          <p:nvPr/>
        </p:nvSpPr>
        <p:spPr>
          <a:xfrm>
            <a:off x="707737" y="62373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 sz="2400"/>
          </a:p>
        </p:txBody>
      </p:sp>
      <p:sp>
        <p:nvSpPr>
          <p:cNvPr id="17" name="Text 14"/>
          <p:cNvSpPr/>
          <p:nvPr/>
        </p:nvSpPr>
        <p:spPr>
          <a:xfrm>
            <a:off x="792807" y="627981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096958" y="62089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Accept License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039124" y="674761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Agree to the license terms and start the installation.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1187559" y="801098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ar-IQ" sz="2400"/>
          </a:p>
        </p:txBody>
      </p:sp>
      <p:sp>
        <p:nvSpPr>
          <p:cNvPr id="21" name="Shape 18"/>
          <p:cNvSpPr/>
          <p:nvPr/>
        </p:nvSpPr>
        <p:spPr>
          <a:xfrm>
            <a:off x="707737" y="777107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 sz="2400"/>
          </a:p>
        </p:txBody>
      </p:sp>
      <p:sp>
        <p:nvSpPr>
          <p:cNvPr id="22" name="Text 19"/>
          <p:cNvSpPr/>
          <p:nvPr/>
        </p:nvSpPr>
        <p:spPr>
          <a:xfrm>
            <a:off x="792807" y="781358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b="1" kern="0" spc="-8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2096958" y="7742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Installation Time</a:t>
            </a:r>
            <a:endParaRPr lang="en-US" sz="2400" dirty="0"/>
          </a:p>
        </p:txBody>
      </p:sp>
      <p:sp>
        <p:nvSpPr>
          <p:cNvPr id="24" name="Text 21"/>
          <p:cNvSpPr/>
          <p:nvPr/>
        </p:nvSpPr>
        <p:spPr>
          <a:xfrm>
            <a:off x="2039124" y="828137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 patient, the process may take 30-60 minutes.</a:t>
            </a:r>
            <a:endParaRPr lang="en-US" sz="2400" dirty="0"/>
          </a:p>
        </p:txBody>
      </p:sp>
      <p:pic>
        <p:nvPicPr>
          <p:cNvPr id="48" name="صورة 47" descr="صورة تحتوي على نص, لقطة شاشة, برمجيات, برامج الوسائط المتعددة">
            <a:extLst>
              <a:ext uri="{FF2B5EF4-FFF2-40B4-BE49-F238E27FC236}">
                <a16:creationId xmlns:a16="http://schemas.microsoft.com/office/drawing/2014/main" id="{6BCE8260-5FE4-DCEF-435A-9C2E132B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47" t="7387" r="16127" b="18374"/>
          <a:stretch/>
        </p:blipFill>
        <p:spPr>
          <a:xfrm>
            <a:off x="8435280" y="2477050"/>
            <a:ext cx="6006136" cy="3816264"/>
          </a:xfrm>
          <a:prstGeom prst="rect">
            <a:avLst/>
          </a:prstGeom>
        </p:spPr>
      </p:pic>
      <p:pic>
        <p:nvPicPr>
          <p:cNvPr id="2050" name="Picture 2" descr="أيقونة MinGW - Minimalist GNU">
            <a:extLst>
              <a:ext uri="{FF2B5EF4-FFF2-40B4-BE49-F238E27FC236}">
                <a16:creationId xmlns:a16="http://schemas.microsoft.com/office/drawing/2014/main" id="{1D4F43BE-7008-CC94-8026-DD2B374E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331" y="6816089"/>
            <a:ext cx="2209309" cy="220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 21">
            <a:extLst>
              <a:ext uri="{FF2B5EF4-FFF2-40B4-BE49-F238E27FC236}">
                <a16:creationId xmlns:a16="http://schemas.microsoft.com/office/drawing/2014/main" id="{BAB7885F-415F-1D14-5590-816B59EA0965}"/>
              </a:ext>
            </a:extLst>
          </p:cNvPr>
          <p:cNvSpPr/>
          <p:nvPr/>
        </p:nvSpPr>
        <p:spPr>
          <a:xfrm>
            <a:off x="10952067" y="936672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kern="0" spc="-36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mingw</a:t>
            </a:r>
            <a:endParaRPr lang="en-US" sz="4000" dirty="0"/>
          </a:p>
        </p:txBody>
      </p:sp>
      <p:sp>
        <p:nvSpPr>
          <p:cNvPr id="2049" name="مستطيل 2048">
            <a:extLst>
              <a:ext uri="{FF2B5EF4-FFF2-40B4-BE49-F238E27FC236}">
                <a16:creationId xmlns:a16="http://schemas.microsoft.com/office/drawing/2014/main" id="{AF0BBD6C-E567-697C-9239-69D8FC60BDF2}"/>
              </a:ext>
            </a:extLst>
          </p:cNvPr>
          <p:cNvSpPr/>
          <p:nvPr/>
        </p:nvSpPr>
        <p:spPr>
          <a:xfrm>
            <a:off x="12727858" y="10456606"/>
            <a:ext cx="1902542" cy="516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73979" y="14223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4: Set Up Environment Variables (Windows)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79" y="3180040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48211" y="3406854"/>
            <a:ext cx="3174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Open System Properties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548211" y="389727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Navigate through Control Panel -&gt; System and Security -&gt; System to access system settings.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979" y="484989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48211" y="50767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Settings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548211" y="556712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Click "Advanced system settings" in the System window.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979" y="621077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548211" y="6437590"/>
            <a:ext cx="2945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Environment Variables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548211" y="692800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the "Environment Variables..." window to configure system-wide settings.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3979" y="7880628"/>
            <a:ext cx="1134070" cy="16698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48211" y="8107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Edit "Path" Variable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548211" y="859786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the Qt bin directory (e.g., C:\Qt\6.7.0\mingw_64\bin) to your system's "Path" variable.</a:t>
            </a:r>
            <a:endParaRPr lang="en-US" sz="1750" dirty="0"/>
          </a:p>
        </p:txBody>
      </p:sp>
      <p:pic>
        <p:nvPicPr>
          <p:cNvPr id="19" name="صورة 18">
            <a:extLst>
              <a:ext uri="{FF2B5EF4-FFF2-40B4-BE49-F238E27FC236}">
                <a16:creationId xmlns:a16="http://schemas.microsoft.com/office/drawing/2014/main" id="{99791D79-C92B-3232-707E-0345D1333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00" y="449253"/>
            <a:ext cx="4802861" cy="5037147"/>
          </a:xfrm>
          <a:prstGeom prst="rect">
            <a:avLst/>
          </a:prstGeom>
        </p:spPr>
      </p:pic>
      <p:pic>
        <p:nvPicPr>
          <p:cNvPr id="23" name="صورة 22">
            <a:extLst>
              <a:ext uri="{FF2B5EF4-FFF2-40B4-BE49-F238E27FC236}">
                <a16:creationId xmlns:a16="http://schemas.microsoft.com/office/drawing/2014/main" id="{354CAB42-76BC-009F-5845-DC4A5075C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523" y="5496911"/>
            <a:ext cx="4802861" cy="5307687"/>
          </a:xfrm>
          <a:prstGeom prst="rect">
            <a:avLst/>
          </a:prstGeom>
        </p:spPr>
      </p:pic>
      <p:sp>
        <p:nvSpPr>
          <p:cNvPr id="26" name="سهم: لأسفل 25">
            <a:extLst>
              <a:ext uri="{FF2B5EF4-FFF2-40B4-BE49-F238E27FC236}">
                <a16:creationId xmlns:a16="http://schemas.microsoft.com/office/drawing/2014/main" id="{0DD754F3-3912-2737-2BAF-6A59B4887BA5}"/>
              </a:ext>
            </a:extLst>
          </p:cNvPr>
          <p:cNvSpPr/>
          <p:nvPr/>
        </p:nvSpPr>
        <p:spPr>
          <a:xfrm rot="4239354">
            <a:off x="3203341" y="3761184"/>
            <a:ext cx="353961" cy="10887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  <p:sp>
        <p:nvSpPr>
          <p:cNvPr id="27" name="سهم: لأسفل 26">
            <a:extLst>
              <a:ext uri="{FF2B5EF4-FFF2-40B4-BE49-F238E27FC236}">
                <a16:creationId xmlns:a16="http://schemas.microsoft.com/office/drawing/2014/main" id="{9E7F7170-FB0D-B792-4F9E-1EAFB72544DB}"/>
              </a:ext>
            </a:extLst>
          </p:cNvPr>
          <p:cNvSpPr/>
          <p:nvPr/>
        </p:nvSpPr>
        <p:spPr>
          <a:xfrm rot="4239354">
            <a:off x="3642219" y="7019126"/>
            <a:ext cx="353961" cy="10887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  <p:sp>
        <p:nvSpPr>
          <p:cNvPr id="28" name="مستطيل 27">
            <a:extLst>
              <a:ext uri="{FF2B5EF4-FFF2-40B4-BE49-F238E27FC236}">
                <a16:creationId xmlns:a16="http://schemas.microsoft.com/office/drawing/2014/main" id="{46CBDD13-A0E3-76CE-11F7-392B19418F7E}"/>
              </a:ext>
            </a:extLst>
          </p:cNvPr>
          <p:cNvSpPr/>
          <p:nvPr/>
        </p:nvSpPr>
        <p:spPr>
          <a:xfrm>
            <a:off x="1120877" y="6210776"/>
            <a:ext cx="3067665" cy="11486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  <p:sp>
        <p:nvSpPr>
          <p:cNvPr id="29" name="مستطيل 28">
            <a:extLst>
              <a:ext uri="{FF2B5EF4-FFF2-40B4-BE49-F238E27FC236}">
                <a16:creationId xmlns:a16="http://schemas.microsoft.com/office/drawing/2014/main" id="{B78CF0B6-5971-B7BD-96DC-3DA480BB46CA}"/>
              </a:ext>
            </a:extLst>
          </p:cNvPr>
          <p:cNvSpPr/>
          <p:nvPr/>
        </p:nvSpPr>
        <p:spPr>
          <a:xfrm>
            <a:off x="12727858" y="10456606"/>
            <a:ext cx="1902542" cy="516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8986" y="289798"/>
            <a:ext cx="73860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Step 5: Test Your Installation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544" y="1452205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10088" y="206823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972413" y="1679019"/>
            <a:ext cx="2540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Launch Qt Creator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972413" y="2169438"/>
            <a:ext cx="25404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 the Qt Creator IDE.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802273" y="277225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pPr algn="ctr"/>
            <a:endParaRPr lang="ar-IQ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577" y="2815828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10088" y="326993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7048500" y="3042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 Project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048500" y="3533061"/>
            <a:ext cx="4414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a new Qt Widgets Application project.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878360" y="4135874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  <p:txBody>
          <a:bodyPr/>
          <a:lstStyle/>
          <a:p>
            <a:pPr algn="ctr"/>
            <a:endParaRPr lang="ar-IQ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490" y="4179451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509969" y="463355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8124468" y="44062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 and Run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124468" y="4896683"/>
            <a:ext cx="42282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and execute the default application.</a:t>
            </a:r>
            <a:endParaRPr lang="en-US" sz="1750" dirty="0"/>
          </a:p>
        </p:txBody>
      </p:sp>
      <p:pic>
        <p:nvPicPr>
          <p:cNvPr id="20" name="صورة 19">
            <a:extLst>
              <a:ext uri="{FF2B5EF4-FFF2-40B4-BE49-F238E27FC236}">
                <a16:creationId xmlns:a16="http://schemas.microsoft.com/office/drawing/2014/main" id="{870F4318-AC57-2F40-43D8-E3E219145E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40028"/>
            <a:ext cx="5266482" cy="3378283"/>
          </a:xfrm>
          <a:prstGeom prst="rect">
            <a:avLst/>
          </a:prstGeom>
        </p:spPr>
      </p:pic>
      <p:pic>
        <p:nvPicPr>
          <p:cNvPr id="22" name="صورة 21">
            <a:extLst>
              <a:ext uri="{FF2B5EF4-FFF2-40B4-BE49-F238E27FC236}">
                <a16:creationId xmlns:a16="http://schemas.microsoft.com/office/drawing/2014/main" id="{CB4D1DF6-E487-EF04-C7B4-61B55429D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049" y="5945723"/>
            <a:ext cx="5266482" cy="3404469"/>
          </a:xfrm>
          <a:prstGeom prst="rect">
            <a:avLst/>
          </a:prstGeom>
        </p:spPr>
      </p:pic>
      <p:pic>
        <p:nvPicPr>
          <p:cNvPr id="24" name="صورة 23">
            <a:extLst>
              <a:ext uri="{FF2B5EF4-FFF2-40B4-BE49-F238E27FC236}">
                <a16:creationId xmlns:a16="http://schemas.microsoft.com/office/drawing/2014/main" id="{2C7DD7A1-DDCF-3ADD-58DA-B8EF6A14D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4099" y="5395674"/>
            <a:ext cx="3995513" cy="57818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44613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Troubleshooting and Resources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2038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5" name="Text 2"/>
          <p:cNvSpPr/>
          <p:nvPr/>
        </p:nvSpPr>
        <p:spPr>
          <a:xfrm>
            <a:off x="1028224" y="4438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Issues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928711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Watch out for "Compiler not found" errors or missing library issues, and double-check your setup.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4203859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8" name="Text 5"/>
          <p:cNvSpPr/>
          <p:nvPr/>
        </p:nvSpPr>
        <p:spPr>
          <a:xfrm>
            <a:off x="4919901" y="4438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Qt Documentation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92871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official documentation at </a:t>
            </a:r>
            <a:r>
              <a:rPr lang="en-US" sz="1750" u="sng" kern="0" spc="-36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doc.qt.io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an invaluable resource.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8415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ar-IQ"/>
          </a:p>
        </p:txBody>
      </p:sp>
      <p:sp>
        <p:nvSpPr>
          <p:cNvPr id="11" name="Text 8"/>
          <p:cNvSpPr/>
          <p:nvPr/>
        </p:nvSpPr>
        <p:spPr>
          <a:xfrm>
            <a:off x="1028224" y="7076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Qt Forums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75664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the Qt community on the forums at </a:t>
            </a:r>
            <a:r>
              <a:rPr lang="en-US" sz="1750" u="sng" kern="0" spc="-36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forum.qt.io</a:t>
            </a: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ask questions and share knowledge.</a:t>
            </a:r>
            <a:endParaRPr lang="en-US" sz="1750" dirty="0"/>
          </a:p>
        </p:txBody>
      </p:sp>
      <p:pic>
        <p:nvPicPr>
          <p:cNvPr id="3074" name="Picture 2" descr="Many Error Messages Computer Window, Warning, School, Error PNG and ...">
            <a:extLst>
              <a:ext uri="{FF2B5EF4-FFF2-40B4-BE49-F238E27FC236}">
                <a16:creationId xmlns:a16="http://schemas.microsoft.com/office/drawing/2014/main" id="{E40946BC-E125-4B73-A92A-F33C50CDD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065" y="3049639"/>
            <a:ext cx="6276335" cy="533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مستطيل 13">
            <a:extLst>
              <a:ext uri="{FF2B5EF4-FFF2-40B4-BE49-F238E27FC236}">
                <a16:creationId xmlns:a16="http://schemas.microsoft.com/office/drawing/2014/main" id="{703A9336-D721-75EB-6BD0-1E2D47DF515F}"/>
              </a:ext>
            </a:extLst>
          </p:cNvPr>
          <p:cNvSpPr/>
          <p:nvPr/>
        </p:nvSpPr>
        <p:spPr>
          <a:xfrm>
            <a:off x="12727858" y="10456606"/>
            <a:ext cx="1902542" cy="5161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IQ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559</Words>
  <Application>Microsoft Office PowerPoint</Application>
  <PresentationFormat>مخصص</PresentationFormat>
  <Paragraphs>72</Paragraphs>
  <Slides>8</Slides>
  <Notes>8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8</vt:i4>
      </vt:variant>
    </vt:vector>
  </HeadingPairs>
  <TitlesOfParts>
    <vt:vector size="12" baseType="lpstr">
      <vt:lpstr>Arial</vt:lpstr>
      <vt:lpstr>Inter</vt:lpstr>
      <vt:lpstr>Inter Bold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منتظر حكمت</cp:lastModifiedBy>
  <cp:revision>3</cp:revision>
  <dcterms:created xsi:type="dcterms:W3CDTF">2025-04-16T00:18:35Z</dcterms:created>
  <dcterms:modified xsi:type="dcterms:W3CDTF">2025-04-20T16:06:22Z</dcterms:modified>
</cp:coreProperties>
</file>